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2"/>
  </p:notesMasterIdLst>
  <p:sldIdLst>
    <p:sldId id="271" r:id="rId3"/>
    <p:sldId id="272" r:id="rId4"/>
    <p:sldId id="273" r:id="rId5"/>
    <p:sldId id="274"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3yiAixHdTXOhwYZlqQM35WSfO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0f4b3299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10f4b3299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0f4b3299b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10f4b3299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f4b3299b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110f4b3299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0f4b3299b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110f4b3299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0f4b3299b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g110f4b3299b_0_1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0f4b3299b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110f4b3299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0f4b3299b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10f4b3299b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0f4b3299b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110f4b3299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0f4b3299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110f4b3299b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0f4b3299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110f4b3299b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0f4b3299b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110f4b3299b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0f4b329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110f4b3299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0f4b3299b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10f4b3299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8"/>
          <p:cNvSpPr txBox="1">
            <a:spLocks noGrp="1"/>
          </p:cNvSpPr>
          <p:nvPr>
            <p:ph type="ctrTitle"/>
          </p:nvPr>
        </p:nvSpPr>
        <p:spPr>
          <a:xfrm>
            <a:off x="762000" y="1524000"/>
            <a:ext cx="10668000" cy="2286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ubTitle" idx="1"/>
          </p:nvPr>
        </p:nvSpPr>
        <p:spPr>
          <a:xfrm>
            <a:off x="762000" y="4571999"/>
            <a:ext cx="10668000" cy="1524000"/>
          </a:xfrm>
          <a:prstGeom prst="rect">
            <a:avLst/>
          </a:prstGeom>
          <a:noFill/>
          <a:ln>
            <a:noFill/>
          </a:ln>
        </p:spPr>
        <p:txBody>
          <a:bodyPr spcFirstLastPara="1" wrap="square" lIns="91425" tIns="45700" rIns="91425" bIns="45700" anchor="t" anchorCtr="0">
            <a:normAutofit/>
          </a:bodyPr>
          <a:lstStyle>
            <a:lvl1pPr lvl="0" algn="ctr">
              <a:lnSpc>
                <a:spcPct val="125000"/>
              </a:lnSpc>
              <a:spcBef>
                <a:spcPts val="1000"/>
              </a:spcBef>
              <a:spcAft>
                <a:spcPts val="0"/>
              </a:spcAft>
              <a:buClr>
                <a:schemeClr val="lt1"/>
              </a:buClr>
              <a:buSzPts val="2400"/>
              <a:buNone/>
              <a:defRPr sz="2400"/>
            </a:lvl1pPr>
            <a:lvl2pPr lvl="1" algn="ctr">
              <a:lnSpc>
                <a:spcPct val="125000"/>
              </a:lnSpc>
              <a:spcBef>
                <a:spcPts val="500"/>
              </a:spcBef>
              <a:spcAft>
                <a:spcPts val="0"/>
              </a:spcAft>
              <a:buClr>
                <a:schemeClr val="lt1"/>
              </a:buClr>
              <a:buSzPts val="2000"/>
              <a:buNone/>
              <a:defRPr sz="2000"/>
            </a:lvl2pPr>
            <a:lvl3pPr lvl="2" algn="ctr">
              <a:lnSpc>
                <a:spcPct val="125000"/>
              </a:lnSpc>
              <a:spcBef>
                <a:spcPts val="500"/>
              </a:spcBef>
              <a:spcAft>
                <a:spcPts val="0"/>
              </a:spcAft>
              <a:buClr>
                <a:schemeClr val="lt1"/>
              </a:buClr>
              <a:buSzPts val="1800"/>
              <a:buNone/>
              <a:defRPr sz="1800"/>
            </a:lvl3pPr>
            <a:lvl4pPr lvl="3" algn="ctr">
              <a:lnSpc>
                <a:spcPct val="125000"/>
              </a:lnSpc>
              <a:spcBef>
                <a:spcPts val="500"/>
              </a:spcBef>
              <a:spcAft>
                <a:spcPts val="0"/>
              </a:spcAft>
              <a:buClr>
                <a:schemeClr val="lt1"/>
              </a:buClr>
              <a:buSzPts val="1600"/>
              <a:buNone/>
              <a:defRPr sz="1600"/>
            </a:lvl4pPr>
            <a:lvl5pPr lvl="4" algn="ctr">
              <a:lnSpc>
                <a:spcPct val="125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rot="5400000">
            <a:off x="4186958" y="-1138958"/>
            <a:ext cx="3818083" cy="1066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1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rot="5400000">
            <a:off x="7619997" y="2286000"/>
            <a:ext cx="5334001" cy="228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body" idx="1"/>
          </p:nvPr>
        </p:nvSpPr>
        <p:spPr>
          <a:xfrm rot="5400000">
            <a:off x="1905000" y="-381000"/>
            <a:ext cx="5334001" cy="7619999"/>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1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581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600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926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372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017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4826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2111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88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 name="Google Shape;23;p9"/>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673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1139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1157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594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6249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3115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2423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65754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323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762000" y="1524000"/>
            <a:ext cx="10668000" cy="3038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762000" y="4589463"/>
            <a:ext cx="10668000" cy="1506537"/>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2400"/>
              <a:buNone/>
              <a:defRPr sz="2400">
                <a:solidFill>
                  <a:schemeClr val="lt1"/>
                </a:solidFill>
              </a:defRPr>
            </a:lvl1pPr>
            <a:lvl2pPr marL="914400" lvl="1" indent="-228600" algn="l">
              <a:lnSpc>
                <a:spcPct val="125000"/>
              </a:lnSpc>
              <a:spcBef>
                <a:spcPts val="500"/>
              </a:spcBef>
              <a:spcAft>
                <a:spcPts val="0"/>
              </a:spcAft>
              <a:buClr>
                <a:schemeClr val="lt1"/>
              </a:buClr>
              <a:buSzPts val="2000"/>
              <a:buNone/>
              <a:defRPr sz="2000">
                <a:solidFill>
                  <a:schemeClr val="lt1"/>
                </a:solidFill>
              </a:defRPr>
            </a:lvl2pPr>
            <a:lvl3pPr marL="1371600" lvl="2" indent="-228600" algn="l">
              <a:lnSpc>
                <a:spcPct val="125000"/>
              </a:lnSpc>
              <a:spcBef>
                <a:spcPts val="500"/>
              </a:spcBef>
              <a:spcAft>
                <a:spcPts val="0"/>
              </a:spcAft>
              <a:buClr>
                <a:schemeClr val="lt1"/>
              </a:buClr>
              <a:buSzPts val="1800"/>
              <a:buNone/>
              <a:defRPr sz="1800">
                <a:solidFill>
                  <a:schemeClr val="lt1"/>
                </a:solidFill>
              </a:defRPr>
            </a:lvl3pPr>
            <a:lvl4pPr marL="1828800" lvl="3" indent="-228600" algn="l">
              <a:lnSpc>
                <a:spcPct val="125000"/>
              </a:lnSpc>
              <a:spcBef>
                <a:spcPts val="500"/>
              </a:spcBef>
              <a:spcAft>
                <a:spcPts val="0"/>
              </a:spcAft>
              <a:buClr>
                <a:schemeClr val="lt1"/>
              </a:buClr>
              <a:buSzPts val="1600"/>
              <a:buNone/>
              <a:defRPr sz="1600">
                <a:solidFill>
                  <a:schemeClr val="lt1"/>
                </a:solidFill>
              </a:defRPr>
            </a:lvl4pPr>
            <a:lvl5pPr marL="2286000" lvl="4" indent="-228600" algn="l">
              <a:lnSpc>
                <a:spcPct val="125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9" name="Google Shape;29;p10"/>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762000" y="2285999"/>
            <a:ext cx="5151119"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11"/>
          <p:cNvSpPr txBox="1">
            <a:spLocks noGrp="1"/>
          </p:cNvSpPr>
          <p:nvPr>
            <p:ph type="body" idx="2"/>
          </p:nvPr>
        </p:nvSpPr>
        <p:spPr>
          <a:xfrm>
            <a:off x="6278879" y="2285999"/>
            <a:ext cx="5151121"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11"/>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762000" y="2285999"/>
            <a:ext cx="5151119"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2"/>
          <p:cNvSpPr txBox="1">
            <a:spLocks noGrp="1"/>
          </p:cNvSpPr>
          <p:nvPr>
            <p:ph type="body" idx="2"/>
          </p:nvPr>
        </p:nvSpPr>
        <p:spPr>
          <a:xfrm>
            <a:off x="762000" y="3048000"/>
            <a:ext cx="5151119"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2"/>
          <p:cNvSpPr txBox="1">
            <a:spLocks noGrp="1"/>
          </p:cNvSpPr>
          <p:nvPr>
            <p:ph type="body" idx="3"/>
          </p:nvPr>
        </p:nvSpPr>
        <p:spPr>
          <a:xfrm>
            <a:off x="6278878" y="2286000"/>
            <a:ext cx="5151122"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12"/>
          <p:cNvSpPr txBox="1">
            <a:spLocks noGrp="1"/>
          </p:cNvSpPr>
          <p:nvPr>
            <p:ph type="body" idx="4"/>
          </p:nvPr>
        </p:nvSpPr>
        <p:spPr>
          <a:xfrm>
            <a:off x="6278878" y="3048000"/>
            <a:ext cx="5151122"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12"/>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62000" y="761998"/>
            <a:ext cx="3810000" cy="1524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5334000" y="762001"/>
            <a:ext cx="6096000" cy="5334000"/>
          </a:xfrm>
          <a:prstGeom prst="rect">
            <a:avLst/>
          </a:prstGeom>
          <a:noFill/>
          <a:ln>
            <a:noFill/>
          </a:ln>
        </p:spPr>
        <p:txBody>
          <a:bodyPr spcFirstLastPara="1" wrap="square" lIns="91425" tIns="45700" rIns="91425" bIns="45700" anchor="t" anchorCtr="0">
            <a:normAutofit/>
          </a:bodyPr>
          <a:lstStyle>
            <a:lvl1pPr marL="457200" lvl="0" indent="-431800" algn="l">
              <a:lnSpc>
                <a:spcPct val="125000"/>
              </a:lnSpc>
              <a:spcBef>
                <a:spcPts val="1000"/>
              </a:spcBef>
              <a:spcAft>
                <a:spcPts val="0"/>
              </a:spcAft>
              <a:buClr>
                <a:schemeClr val="lt1"/>
              </a:buClr>
              <a:buSzPts val="3200"/>
              <a:buChar char="•"/>
              <a:defRPr sz="3200"/>
            </a:lvl1pPr>
            <a:lvl2pPr marL="914400" lvl="1" indent="-406400" algn="l">
              <a:lnSpc>
                <a:spcPct val="125000"/>
              </a:lnSpc>
              <a:spcBef>
                <a:spcPts val="500"/>
              </a:spcBef>
              <a:spcAft>
                <a:spcPts val="0"/>
              </a:spcAft>
              <a:buClr>
                <a:schemeClr val="lt1"/>
              </a:buClr>
              <a:buSzPts val="2800"/>
              <a:buChar char="•"/>
              <a:defRPr sz="2800"/>
            </a:lvl2pPr>
            <a:lvl3pPr marL="1371600" lvl="2" indent="-381000" algn="l">
              <a:lnSpc>
                <a:spcPct val="125000"/>
              </a:lnSpc>
              <a:spcBef>
                <a:spcPts val="500"/>
              </a:spcBef>
              <a:spcAft>
                <a:spcPts val="0"/>
              </a:spcAft>
              <a:buClr>
                <a:schemeClr val="lt1"/>
              </a:buClr>
              <a:buSzPts val="2400"/>
              <a:buChar char="•"/>
              <a:defRPr sz="2400"/>
            </a:lvl3pPr>
            <a:lvl4pPr marL="1828800" lvl="3" indent="-355600" algn="l">
              <a:lnSpc>
                <a:spcPct val="125000"/>
              </a:lnSpc>
              <a:spcBef>
                <a:spcPts val="500"/>
              </a:spcBef>
              <a:spcAft>
                <a:spcPts val="0"/>
              </a:spcAft>
              <a:buClr>
                <a:schemeClr val="lt1"/>
              </a:buClr>
              <a:buSzPts val="2000"/>
              <a:buChar char="•"/>
              <a:defRPr sz="2000"/>
            </a:lvl4pPr>
            <a:lvl5pPr marL="2286000" lvl="4" indent="-355600" algn="l">
              <a:lnSpc>
                <a:spcPct val="125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0" name="Google Shape;60;p15"/>
          <p:cNvSpPr txBox="1">
            <a:spLocks noGrp="1"/>
          </p:cNvSpPr>
          <p:nvPr>
            <p:ph type="body" idx="2"/>
          </p:nvPr>
        </p:nvSpPr>
        <p:spPr>
          <a:xfrm>
            <a:off x="762000" y="2286000"/>
            <a:ext cx="38100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1" name="Google Shape;61;p15"/>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62001" y="762000"/>
            <a:ext cx="3809999" cy="152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a:spLocks noGrp="1"/>
          </p:cNvSpPr>
          <p:nvPr>
            <p:ph type="pic" idx="2"/>
          </p:nvPr>
        </p:nvSpPr>
        <p:spPr>
          <a:xfrm>
            <a:off x="5334000" y="762001"/>
            <a:ext cx="6021388" cy="5334000"/>
          </a:xfrm>
          <a:prstGeom prst="rect">
            <a:avLst/>
          </a:prstGeom>
          <a:noFill/>
          <a:ln>
            <a:noFill/>
          </a:ln>
        </p:spPr>
      </p:sp>
      <p:sp>
        <p:nvSpPr>
          <p:cNvPr id="67" name="Google Shape;67;p16"/>
          <p:cNvSpPr txBox="1">
            <a:spLocks noGrp="1"/>
          </p:cNvSpPr>
          <p:nvPr>
            <p:ph type="body" idx="1"/>
          </p:nvPr>
        </p:nvSpPr>
        <p:spPr>
          <a:xfrm>
            <a:off x="762001" y="2286000"/>
            <a:ext cx="3809999"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8" name="Google Shape;68;p16"/>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7"/>
          <p:cNvSpPr/>
          <p:nvPr/>
        </p:nvSpPr>
        <p:spPr>
          <a:xfrm>
            <a:off x="8157843" y="6244836"/>
            <a:ext cx="4034156" cy="613164"/>
          </a:xfrm>
          <a:custGeom>
            <a:avLst/>
            <a:gdLst/>
            <a:ahLst/>
            <a:cxnLst/>
            <a:rect l="l" t="t" r="r" b="b"/>
            <a:pathLst>
              <a:path w="4034156" h="613164" extrusionOk="0">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venir"/>
              <a:buNone/>
            </a:pPr>
            <a:endParaRPr sz="1500" b="0" i="0" u="none" strike="noStrike" cap="none">
              <a:solidFill>
                <a:srgbClr val="FFFFFF"/>
              </a:solidFill>
              <a:latin typeface="Avenir"/>
              <a:ea typeface="Avenir"/>
              <a:cs typeface="Avenir"/>
              <a:sym typeface="Avenir"/>
            </a:endParaRPr>
          </a:p>
        </p:txBody>
      </p:sp>
      <p:sp>
        <p:nvSpPr>
          <p:cNvPr id="7" name="Google Shape;7;p7"/>
          <p:cNvSpPr/>
          <p:nvPr/>
        </p:nvSpPr>
        <p:spPr>
          <a:xfrm>
            <a:off x="1" y="688126"/>
            <a:ext cx="448491" cy="1634252"/>
          </a:xfrm>
          <a:custGeom>
            <a:avLst/>
            <a:gdLst/>
            <a:ahLst/>
            <a:cxnLst/>
            <a:rect l="l" t="t" r="r" b="b"/>
            <a:pathLst>
              <a:path w="448491" h="1634252" extrusionOk="0">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Avenir"/>
              <a:ea typeface="Avenir"/>
              <a:cs typeface="Avenir"/>
              <a:sym typeface="Avenir"/>
            </a:endParaRPr>
          </a:p>
        </p:txBody>
      </p:sp>
      <p:sp>
        <p:nvSpPr>
          <p:cNvPr id="8" name="Google Shape;8;p7"/>
          <p:cNvSpPr/>
          <p:nvPr/>
        </p:nvSpPr>
        <p:spPr>
          <a:xfrm>
            <a:off x="7309459" y="6144069"/>
            <a:ext cx="4418271" cy="718159"/>
          </a:xfrm>
          <a:custGeom>
            <a:avLst/>
            <a:gdLst/>
            <a:ahLst/>
            <a:cxnLst/>
            <a:rect l="l" t="t" r="r" b="b"/>
            <a:pathLst>
              <a:path w="4418271" h="718159" extrusionOk="0">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9" name="Google Shape;9;p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7"/>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lt1"/>
              </a:buClr>
              <a:buSzPts val="2800"/>
              <a:buFont typeface="Arial"/>
              <a:buChar char="•"/>
              <a:defRPr sz="2800" b="0" i="0" u="none" strike="noStrike" cap="none">
                <a:solidFill>
                  <a:schemeClr val="lt1"/>
                </a:solidFill>
                <a:latin typeface="Avenir"/>
                <a:ea typeface="Avenir"/>
                <a:cs typeface="Avenir"/>
                <a:sym typeface="Avenir"/>
              </a:defRPr>
            </a:lvl1pPr>
            <a:lvl2pPr marL="914400" marR="0" lvl="1" indent="-381000" algn="l" rtl="0">
              <a:lnSpc>
                <a:spcPct val="125000"/>
              </a:lnSpc>
              <a:spcBef>
                <a:spcPts val="500"/>
              </a:spcBef>
              <a:spcAft>
                <a:spcPts val="0"/>
              </a:spcAft>
              <a:buClr>
                <a:schemeClr val="lt1"/>
              </a:buClr>
              <a:buSzPts val="2400"/>
              <a:buFont typeface="Arial"/>
              <a:buChar char="•"/>
              <a:defRPr sz="2400" b="0" i="0"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chemeClr val="lt1"/>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11" name="Google Shape;11;p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9pPr>
          </a:lstStyle>
          <a:p>
            <a:endParaRPr/>
          </a:p>
        </p:txBody>
      </p:sp>
      <p:sp>
        <p:nvSpPr>
          <p:cNvPr id="12" name="Google Shape;12;p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venir"/>
                <a:ea typeface="Avenir"/>
                <a:cs typeface="Avenir"/>
                <a:sym typeface="Avenir"/>
              </a:defRPr>
            </a:lvl9pPr>
          </a:lstStyle>
          <a:p>
            <a:endParaRPr/>
          </a:p>
        </p:txBody>
      </p:sp>
      <p:sp>
        <p:nvSpPr>
          <p:cNvPr id="13" name="Google Shape;13;p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735526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9:1-19</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Meanwhile, Saul was still breathing out murderous threats against the Lord's disciples. He went to the high priest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asked him for letters to the synagogues in Damascus, so that if he found any there who belonged to the Way, whether men or women, he might take them as prisoners to Jerusalem.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As he neared Damascus on his journey, suddenly a light from heaven flashed around him.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He fell to the ground and heard a voice say to him, "Saul, Saul, why do you persecute me?"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"Who are you, Lord?" Saul asked.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10f4b3299b_0_17"/>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9:1-2</a:t>
            </a:r>
            <a:endParaRPr/>
          </a:p>
        </p:txBody>
      </p:sp>
      <p:sp>
        <p:nvSpPr>
          <p:cNvPr id="128" name="Google Shape;128;g110f4b3299b_0_17"/>
          <p:cNvSpPr txBox="1">
            <a:spLocks noGrp="1"/>
          </p:cNvSpPr>
          <p:nvPr>
            <p:ph type="body" idx="1"/>
          </p:nvPr>
        </p:nvSpPr>
        <p:spPr>
          <a:xfrm>
            <a:off x="762000" y="2286000"/>
            <a:ext cx="10668000" cy="3818100"/>
          </a:xfrm>
          <a:prstGeom prst="rect">
            <a:avLst/>
          </a:prstGeom>
          <a:noFill/>
          <a:ln>
            <a:noFill/>
          </a:ln>
        </p:spPr>
        <p:txBody>
          <a:bodyPr spcFirstLastPara="1" wrap="square" lIns="91425" tIns="45700" rIns="91425" bIns="45700" anchor="t" anchorCtr="0">
            <a:normAutofit/>
          </a:bodyPr>
          <a:lstStyle/>
          <a:p>
            <a:pPr marL="228600" lvl="0" indent="-50800" algn="l" rtl="0">
              <a:lnSpc>
                <a:spcPct val="125000"/>
              </a:lnSpc>
              <a:spcBef>
                <a:spcPts val="0"/>
              </a:spcBef>
              <a:spcAft>
                <a:spcPts val="0"/>
              </a:spcAft>
              <a:buClr>
                <a:schemeClr val="lt1"/>
              </a:buClr>
              <a:buSzPts val="2800"/>
              <a:buNone/>
            </a:pPr>
            <a:r>
              <a:rPr lang="en-AU"/>
              <a:t>Meanwhile, Saul was still breathing out </a:t>
            </a:r>
            <a:r>
              <a:rPr lang="en-AU">
                <a:highlight>
                  <a:srgbClr val="000000"/>
                </a:highlight>
              </a:rPr>
              <a:t>murderous threats against the Lord’s disciples.</a:t>
            </a:r>
            <a:r>
              <a:rPr lang="en-AU"/>
              <a:t> He went to the high priest and asked him for letters to the synagogues in Damascus, so that if he found any there who belonged to the Way, whether men or women, he might take them as prisoners to Jerusalem.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10f4b3299b_0_27"/>
          <p:cNvSpPr txBox="1">
            <a:spLocks noGrp="1"/>
          </p:cNvSpPr>
          <p:nvPr>
            <p:ph type="title"/>
          </p:nvPr>
        </p:nvSpPr>
        <p:spPr>
          <a:xfrm>
            <a:off x="762000" y="513575"/>
            <a:ext cx="10668000" cy="1158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Who is this man Saul?</a:t>
            </a:r>
            <a:endParaRPr/>
          </a:p>
        </p:txBody>
      </p:sp>
      <p:sp>
        <p:nvSpPr>
          <p:cNvPr id="134" name="Google Shape;134;g110f4b3299b_0_27"/>
          <p:cNvSpPr txBox="1">
            <a:spLocks noGrp="1"/>
          </p:cNvSpPr>
          <p:nvPr>
            <p:ph type="body" idx="1"/>
          </p:nvPr>
        </p:nvSpPr>
        <p:spPr>
          <a:xfrm>
            <a:off x="372250" y="1806250"/>
            <a:ext cx="6639300" cy="4899900"/>
          </a:xfrm>
          <a:prstGeom prst="rect">
            <a:avLst/>
          </a:prstGeom>
          <a:noFill/>
          <a:ln>
            <a:noFill/>
          </a:ln>
        </p:spPr>
        <p:txBody>
          <a:bodyPr spcFirstLastPara="1" wrap="square" lIns="91425" tIns="45700" rIns="91425" bIns="45700" anchor="t" anchorCtr="0">
            <a:noAutofit/>
          </a:bodyPr>
          <a:lstStyle/>
          <a:p>
            <a:pPr marL="457200" lvl="0" indent="-406400" algn="l" rtl="0">
              <a:lnSpc>
                <a:spcPct val="125000"/>
              </a:lnSpc>
              <a:spcBef>
                <a:spcPts val="0"/>
              </a:spcBef>
              <a:spcAft>
                <a:spcPts val="0"/>
              </a:spcAft>
              <a:buSzPts val="2800"/>
              <a:buChar char="●"/>
            </a:pPr>
            <a:r>
              <a:rPr lang="en-AU"/>
              <a:t>Born in Tarsus (Roman citizenship)</a:t>
            </a:r>
            <a:endParaRPr/>
          </a:p>
          <a:p>
            <a:pPr marL="457200" lvl="0" indent="-406400" algn="l" rtl="0">
              <a:lnSpc>
                <a:spcPct val="125000"/>
              </a:lnSpc>
              <a:spcBef>
                <a:spcPts val="0"/>
              </a:spcBef>
              <a:spcAft>
                <a:spcPts val="0"/>
              </a:spcAft>
              <a:buSzPts val="2800"/>
              <a:buChar char="●"/>
            </a:pPr>
            <a:r>
              <a:rPr lang="en-AU"/>
              <a:t>From a Jewish family</a:t>
            </a:r>
            <a:endParaRPr/>
          </a:p>
          <a:p>
            <a:pPr marL="457200" lvl="0" indent="-406400" algn="l" rtl="0">
              <a:lnSpc>
                <a:spcPct val="125000"/>
              </a:lnSpc>
              <a:spcBef>
                <a:spcPts val="0"/>
              </a:spcBef>
              <a:spcAft>
                <a:spcPts val="0"/>
              </a:spcAft>
              <a:buSzPts val="2800"/>
              <a:buChar char="●"/>
            </a:pPr>
            <a:r>
              <a:rPr lang="en-AU"/>
              <a:t>Studied under Gamaliel</a:t>
            </a:r>
            <a:endParaRPr/>
          </a:p>
          <a:p>
            <a:pPr marL="457200" lvl="0" indent="-406400" algn="l" rtl="0">
              <a:lnSpc>
                <a:spcPct val="125000"/>
              </a:lnSpc>
              <a:spcBef>
                <a:spcPts val="0"/>
              </a:spcBef>
              <a:spcAft>
                <a:spcPts val="0"/>
              </a:spcAft>
              <a:buSzPts val="2800"/>
              <a:buChar char="●"/>
            </a:pPr>
            <a:r>
              <a:rPr lang="en-AU"/>
              <a:t>Pharisee, studied Hebrew Scriptures</a:t>
            </a:r>
            <a:endParaRPr/>
          </a:p>
          <a:p>
            <a:pPr marL="457200" lvl="0" indent="-406400" algn="l" rtl="0">
              <a:lnSpc>
                <a:spcPct val="125000"/>
              </a:lnSpc>
              <a:spcBef>
                <a:spcPts val="0"/>
              </a:spcBef>
              <a:spcAft>
                <a:spcPts val="0"/>
              </a:spcAft>
              <a:buSzPts val="2800"/>
              <a:buChar char="●"/>
            </a:pPr>
            <a:r>
              <a:rPr lang="en-AU"/>
              <a:t>Present at stoning of Stephen</a:t>
            </a:r>
            <a:endParaRPr/>
          </a:p>
          <a:p>
            <a:pPr marL="457200" lvl="0" indent="-406400" algn="l" rtl="0">
              <a:lnSpc>
                <a:spcPct val="125000"/>
              </a:lnSpc>
              <a:spcBef>
                <a:spcPts val="0"/>
              </a:spcBef>
              <a:spcAft>
                <a:spcPts val="0"/>
              </a:spcAft>
              <a:buSzPts val="2800"/>
              <a:buChar char="●"/>
            </a:pPr>
            <a:r>
              <a:rPr lang="en-AU"/>
              <a:t>Went from house to house in Jerusalem to arrest Christians</a:t>
            </a:r>
            <a:endParaRPr/>
          </a:p>
          <a:p>
            <a:pPr marL="457200" lvl="0" indent="-406400" algn="l" rtl="0">
              <a:lnSpc>
                <a:spcPct val="125000"/>
              </a:lnSpc>
              <a:spcBef>
                <a:spcPts val="0"/>
              </a:spcBef>
              <a:spcAft>
                <a:spcPts val="0"/>
              </a:spcAft>
              <a:buSzPts val="2800"/>
              <a:buChar char="●"/>
            </a:pPr>
            <a:r>
              <a:rPr lang="en-AU"/>
              <a:t>Wanted to do the same in Damascus</a:t>
            </a:r>
            <a:endParaRPr/>
          </a:p>
        </p:txBody>
      </p:sp>
      <p:pic>
        <p:nvPicPr>
          <p:cNvPr id="135" name="Google Shape;135;g110f4b3299b_0_27"/>
          <p:cNvPicPr preferRelativeResize="0"/>
          <p:nvPr/>
        </p:nvPicPr>
        <p:blipFill>
          <a:blip r:embed="rId3">
            <a:alphaModFix/>
          </a:blip>
          <a:stretch>
            <a:fillRect/>
          </a:stretch>
        </p:blipFill>
        <p:spPr>
          <a:xfrm>
            <a:off x="6802025" y="296075"/>
            <a:ext cx="5195100" cy="4048562"/>
          </a:xfrm>
          <a:prstGeom prst="rect">
            <a:avLst/>
          </a:prstGeom>
          <a:noFill/>
          <a:ln>
            <a:noFill/>
          </a:ln>
        </p:spPr>
      </p:pic>
      <p:sp>
        <p:nvSpPr>
          <p:cNvPr id="136" name="Google Shape;136;g110f4b3299b_0_27"/>
          <p:cNvSpPr/>
          <p:nvPr/>
        </p:nvSpPr>
        <p:spPr>
          <a:xfrm rot="2320567">
            <a:off x="9903493" y="1315106"/>
            <a:ext cx="329324" cy="862688"/>
          </a:xfrm>
          <a:prstGeom prst="downArrow">
            <a:avLst>
              <a:gd name="adj1" fmla="val 22192"/>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0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0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0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000"/>
                                        <p:tgtEl>
                                          <p:spTgt spid="1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xEl>
                                              <p:pRg st="5" end="5"/>
                                            </p:txEl>
                                          </p:spTgt>
                                        </p:tgtEl>
                                        <p:attrNameLst>
                                          <p:attrName>style.visibility</p:attrName>
                                        </p:attrNameLst>
                                      </p:cBhvr>
                                      <p:to>
                                        <p:strVal val="visible"/>
                                      </p:to>
                                    </p:set>
                                    <p:animEffect transition="in" filter="fade">
                                      <p:cBhvr>
                                        <p:cTn id="32" dur="1000"/>
                                        <p:tgtEl>
                                          <p:spTgt spid="1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4">
                                            <p:txEl>
                                              <p:pRg st="6" end="6"/>
                                            </p:txEl>
                                          </p:spTgt>
                                        </p:tgtEl>
                                        <p:attrNameLst>
                                          <p:attrName>style.visibility</p:attrName>
                                        </p:attrNameLst>
                                      </p:cBhvr>
                                      <p:to>
                                        <p:strVal val="visible"/>
                                      </p:to>
                                    </p:set>
                                    <p:animEffect transition="in" filter="fade">
                                      <p:cBhvr>
                                        <p:cTn id="37" dur="10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0f4b3299b_0_0"/>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Why Damascus?</a:t>
            </a:r>
            <a:endParaRPr/>
          </a:p>
        </p:txBody>
      </p:sp>
      <p:sp>
        <p:nvSpPr>
          <p:cNvPr id="142" name="Google Shape;142;g110f4b3299b_0_0"/>
          <p:cNvSpPr txBox="1">
            <a:spLocks noGrp="1"/>
          </p:cNvSpPr>
          <p:nvPr>
            <p:ph type="body" idx="1"/>
          </p:nvPr>
        </p:nvSpPr>
        <p:spPr>
          <a:xfrm>
            <a:off x="762000" y="2286000"/>
            <a:ext cx="5765100" cy="3818100"/>
          </a:xfrm>
          <a:prstGeom prst="rect">
            <a:avLst/>
          </a:prstGeom>
          <a:noFill/>
          <a:ln>
            <a:noFill/>
          </a:ln>
        </p:spPr>
        <p:txBody>
          <a:bodyPr spcFirstLastPara="1" wrap="square" lIns="91425" tIns="45700" rIns="91425" bIns="45700" anchor="t" anchorCtr="0">
            <a:normAutofit/>
          </a:bodyPr>
          <a:lstStyle/>
          <a:p>
            <a:pPr marL="457200" lvl="0" indent="-342900" algn="l" rtl="0">
              <a:lnSpc>
                <a:spcPct val="125000"/>
              </a:lnSpc>
              <a:spcBef>
                <a:spcPts val="0"/>
              </a:spcBef>
              <a:spcAft>
                <a:spcPts val="0"/>
              </a:spcAft>
              <a:buSzPts val="1800"/>
              <a:buChar char="●"/>
            </a:pPr>
            <a:r>
              <a:rPr lang="en-AU"/>
              <a:t>Major city near to Jerusalem</a:t>
            </a:r>
            <a:endParaRPr/>
          </a:p>
          <a:p>
            <a:pPr marL="457200" lvl="0" indent="-342900" algn="l" rtl="0">
              <a:lnSpc>
                <a:spcPct val="125000"/>
              </a:lnSpc>
              <a:spcBef>
                <a:spcPts val="0"/>
              </a:spcBef>
              <a:spcAft>
                <a:spcPts val="0"/>
              </a:spcAft>
              <a:buSzPts val="1800"/>
              <a:buChar char="●"/>
            </a:pPr>
            <a:r>
              <a:rPr lang="en-AU"/>
              <a:t>Large Jewish population</a:t>
            </a:r>
            <a:endParaRPr/>
          </a:p>
          <a:p>
            <a:pPr marL="457200" lvl="0" indent="-342900" algn="l" rtl="0">
              <a:lnSpc>
                <a:spcPct val="125000"/>
              </a:lnSpc>
              <a:spcBef>
                <a:spcPts val="0"/>
              </a:spcBef>
              <a:spcAft>
                <a:spcPts val="0"/>
              </a:spcAft>
              <a:buSzPts val="1800"/>
              <a:buChar char="●"/>
            </a:pPr>
            <a:r>
              <a:rPr lang="en-AU"/>
              <a:t>Commercial hub in the region</a:t>
            </a:r>
            <a:endParaRPr/>
          </a:p>
          <a:p>
            <a:pPr marL="457200" lvl="0" indent="-342900" algn="l" rtl="0">
              <a:lnSpc>
                <a:spcPct val="125000"/>
              </a:lnSpc>
              <a:spcBef>
                <a:spcPts val="0"/>
              </a:spcBef>
              <a:spcAft>
                <a:spcPts val="0"/>
              </a:spcAft>
              <a:buSzPts val="1800"/>
              <a:buChar char="●"/>
            </a:pPr>
            <a:r>
              <a:rPr lang="en-AU"/>
              <a:t>Any ideology that took hold here would spread far and wide quite easily.</a:t>
            </a:r>
            <a:endParaRPr/>
          </a:p>
        </p:txBody>
      </p:sp>
      <p:pic>
        <p:nvPicPr>
          <p:cNvPr id="143" name="Google Shape;143;g110f4b3299b_0_0"/>
          <p:cNvPicPr preferRelativeResize="0"/>
          <p:nvPr/>
        </p:nvPicPr>
        <p:blipFill>
          <a:blip r:embed="rId3">
            <a:alphaModFix/>
          </a:blip>
          <a:stretch>
            <a:fillRect/>
          </a:stretch>
        </p:blipFill>
        <p:spPr>
          <a:xfrm>
            <a:off x="6527100" y="296050"/>
            <a:ext cx="5360100" cy="3216060"/>
          </a:xfrm>
          <a:prstGeom prst="rect">
            <a:avLst/>
          </a:prstGeom>
          <a:noFill/>
          <a:ln>
            <a:noFill/>
          </a:ln>
        </p:spPr>
      </p:pic>
      <p:sp>
        <p:nvSpPr>
          <p:cNvPr id="144" name="Google Shape;144;g110f4b3299b_0_0"/>
          <p:cNvSpPr/>
          <p:nvPr/>
        </p:nvSpPr>
        <p:spPr>
          <a:xfrm rot="2320567">
            <a:off x="7649143" y="1092656"/>
            <a:ext cx="329324" cy="862688"/>
          </a:xfrm>
          <a:prstGeom prst="downArrow">
            <a:avLst>
              <a:gd name="adj1" fmla="val 22192"/>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10f4b3299b_0_22"/>
          <p:cNvSpPr txBox="1">
            <a:spLocks noGrp="1"/>
          </p:cNvSpPr>
          <p:nvPr>
            <p:ph type="title"/>
          </p:nvPr>
        </p:nvSpPr>
        <p:spPr>
          <a:xfrm>
            <a:off x="762000" y="363900"/>
            <a:ext cx="10668000" cy="111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9:3-9</a:t>
            </a:r>
            <a:endParaRPr/>
          </a:p>
        </p:txBody>
      </p:sp>
      <p:sp>
        <p:nvSpPr>
          <p:cNvPr id="150" name="Google Shape;150;g110f4b3299b_0_22"/>
          <p:cNvSpPr txBox="1">
            <a:spLocks noGrp="1"/>
          </p:cNvSpPr>
          <p:nvPr>
            <p:ph type="body" idx="1"/>
          </p:nvPr>
        </p:nvSpPr>
        <p:spPr>
          <a:xfrm>
            <a:off x="762000" y="1356300"/>
            <a:ext cx="10668000" cy="5150400"/>
          </a:xfrm>
          <a:prstGeom prst="rect">
            <a:avLst/>
          </a:prstGeom>
          <a:noFill/>
          <a:ln>
            <a:noFill/>
          </a:ln>
        </p:spPr>
        <p:txBody>
          <a:bodyPr spcFirstLastPara="1" wrap="square" lIns="91425" tIns="45700" rIns="91425" bIns="45700" anchor="t" anchorCtr="0">
            <a:normAutofit fontScale="92500"/>
          </a:bodyPr>
          <a:lstStyle/>
          <a:p>
            <a:pPr marL="228600" lvl="0" indent="-50800" algn="l" rtl="0">
              <a:spcBef>
                <a:spcPts val="0"/>
              </a:spcBef>
              <a:spcAft>
                <a:spcPts val="0"/>
              </a:spcAft>
              <a:buClr>
                <a:schemeClr val="lt1"/>
              </a:buClr>
              <a:buSzPts val="2800"/>
              <a:buNone/>
            </a:pPr>
            <a:r>
              <a:rPr lang="en-AU"/>
              <a:t>As he neared Damascus on his journey, suddenly a light from heaven flashed around him. He fell to the ground and heard a voice say to him, “Saul, Saul, why do you persecute me?”</a:t>
            </a:r>
            <a:endParaRPr/>
          </a:p>
          <a:p>
            <a:pPr marL="228600" lvl="0" indent="-50800" algn="l" rtl="0">
              <a:lnSpc>
                <a:spcPct val="125000"/>
              </a:lnSpc>
              <a:spcBef>
                <a:spcPts val="0"/>
              </a:spcBef>
              <a:spcAft>
                <a:spcPts val="0"/>
              </a:spcAft>
              <a:buClr>
                <a:schemeClr val="lt1"/>
              </a:buClr>
              <a:buSzPts val="2800"/>
              <a:buNone/>
            </a:pPr>
            <a:r>
              <a:rPr lang="en-AU"/>
              <a:t>“Who are you, Lord?” Saul asked.</a:t>
            </a:r>
            <a:endParaRPr/>
          </a:p>
          <a:p>
            <a:pPr marL="228600" lvl="0" indent="-50800" algn="l" rtl="0">
              <a:lnSpc>
                <a:spcPct val="125000"/>
              </a:lnSpc>
              <a:spcBef>
                <a:spcPts val="0"/>
              </a:spcBef>
              <a:spcAft>
                <a:spcPts val="0"/>
              </a:spcAft>
              <a:buClr>
                <a:schemeClr val="lt1"/>
              </a:buClr>
              <a:buSzPts val="2800"/>
              <a:buNone/>
            </a:pPr>
            <a:r>
              <a:rPr lang="en-AU"/>
              <a:t>“I am Jesus, whom you are persecuting,” he replied. “Now get up and go into the city, and you will be told what you must do.”</a:t>
            </a:r>
            <a:endParaRPr/>
          </a:p>
          <a:p>
            <a:pPr marL="228600" lvl="0" indent="-50800" algn="l" rtl="0">
              <a:lnSpc>
                <a:spcPct val="125000"/>
              </a:lnSpc>
              <a:spcBef>
                <a:spcPts val="0"/>
              </a:spcBef>
              <a:spcAft>
                <a:spcPts val="0"/>
              </a:spcAft>
              <a:buClr>
                <a:schemeClr val="lt1"/>
              </a:buClr>
              <a:buSzPts val="2800"/>
              <a:buNone/>
            </a:pPr>
            <a:r>
              <a:rPr lang="en-AU"/>
              <a:t>The men travelling with Saul stood there speechless; they heard the sound but did not see anyone. Saul got up from the ground, but when he opened his eyes he could see nothing. So they led him by the hand into Damascus. </a:t>
            </a:r>
            <a:r>
              <a:rPr lang="en-AU">
                <a:highlight>
                  <a:srgbClr val="000000"/>
                </a:highlight>
              </a:rPr>
              <a:t>For three days he was blind, and did not eat or drink anything.</a:t>
            </a:r>
            <a:endParaRPr>
              <a:highlight>
                <a:srgbClr val="0000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10f4b3299b_0_12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9:10-12</a:t>
            </a:r>
            <a:endParaRPr/>
          </a:p>
        </p:txBody>
      </p:sp>
      <p:sp>
        <p:nvSpPr>
          <p:cNvPr id="156" name="Google Shape;156;g110f4b3299b_0_121"/>
          <p:cNvSpPr txBox="1">
            <a:spLocks noGrp="1"/>
          </p:cNvSpPr>
          <p:nvPr>
            <p:ph type="body" idx="1"/>
          </p:nvPr>
        </p:nvSpPr>
        <p:spPr>
          <a:xfrm>
            <a:off x="762000" y="2286000"/>
            <a:ext cx="10668000" cy="3818100"/>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125000"/>
              </a:lnSpc>
              <a:spcBef>
                <a:spcPts val="0"/>
              </a:spcBef>
              <a:spcAft>
                <a:spcPts val="0"/>
              </a:spcAft>
              <a:buClr>
                <a:schemeClr val="lt1"/>
              </a:buClr>
              <a:buSzPts val="2800"/>
              <a:buNone/>
            </a:pPr>
            <a:r>
              <a:rPr lang="en-AU"/>
              <a:t>In Damascus there was a disciple named Ananias. The Lord called to him in a vision, “Ananias!”</a:t>
            </a:r>
            <a:endParaRPr/>
          </a:p>
          <a:p>
            <a:pPr marL="228600" lvl="0" indent="-50800" algn="l" rtl="0">
              <a:lnSpc>
                <a:spcPct val="125000"/>
              </a:lnSpc>
              <a:spcBef>
                <a:spcPts val="0"/>
              </a:spcBef>
              <a:spcAft>
                <a:spcPts val="0"/>
              </a:spcAft>
              <a:buClr>
                <a:schemeClr val="lt1"/>
              </a:buClr>
              <a:buSzPts val="2800"/>
              <a:buNone/>
            </a:pPr>
            <a:r>
              <a:rPr lang="en-AU"/>
              <a:t>“Yes, Lord,” he answered.</a:t>
            </a:r>
            <a:endParaRPr/>
          </a:p>
          <a:p>
            <a:pPr marL="228600" lvl="0" indent="-50800" algn="l" rtl="0">
              <a:lnSpc>
                <a:spcPct val="125000"/>
              </a:lnSpc>
              <a:spcBef>
                <a:spcPts val="0"/>
              </a:spcBef>
              <a:spcAft>
                <a:spcPts val="0"/>
              </a:spcAft>
              <a:buClr>
                <a:schemeClr val="lt1"/>
              </a:buClr>
              <a:buSzPts val="2800"/>
              <a:buNone/>
            </a:pPr>
            <a:r>
              <a:rPr lang="en-AU"/>
              <a:t>The Lord told him, “Go to the house of Judas on Straight Street and ask for a man from Tarsus named Saul, for he is praying. In a vision he has seen a man named Ananias come and place his hands on him to restore his sight.”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10f4b3299b_0_126"/>
          <p:cNvSpPr txBox="1">
            <a:spLocks noGrp="1"/>
          </p:cNvSpPr>
          <p:nvPr>
            <p:ph type="title"/>
          </p:nvPr>
        </p:nvSpPr>
        <p:spPr>
          <a:xfrm>
            <a:off x="762000" y="438550"/>
            <a:ext cx="10668000" cy="119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9:12-16</a:t>
            </a:r>
            <a:endParaRPr/>
          </a:p>
        </p:txBody>
      </p:sp>
      <p:sp>
        <p:nvSpPr>
          <p:cNvPr id="162" name="Google Shape;162;g110f4b3299b_0_126"/>
          <p:cNvSpPr txBox="1">
            <a:spLocks noGrp="1"/>
          </p:cNvSpPr>
          <p:nvPr>
            <p:ph type="body" idx="1"/>
          </p:nvPr>
        </p:nvSpPr>
        <p:spPr>
          <a:xfrm>
            <a:off x="762000" y="1878825"/>
            <a:ext cx="10668000" cy="4603200"/>
          </a:xfrm>
          <a:prstGeom prst="rect">
            <a:avLst/>
          </a:prstGeom>
          <a:noFill/>
          <a:ln>
            <a:noFill/>
          </a:ln>
        </p:spPr>
        <p:txBody>
          <a:bodyPr spcFirstLastPara="1" wrap="square" lIns="91425" tIns="45700" rIns="91425" bIns="45700" anchor="t" anchorCtr="0">
            <a:normAutofit/>
          </a:bodyPr>
          <a:lstStyle/>
          <a:p>
            <a:pPr marL="228600" lvl="0" indent="-50800" algn="l" rtl="0">
              <a:lnSpc>
                <a:spcPct val="125000"/>
              </a:lnSpc>
              <a:spcBef>
                <a:spcPts val="0"/>
              </a:spcBef>
              <a:spcAft>
                <a:spcPts val="0"/>
              </a:spcAft>
              <a:buClr>
                <a:schemeClr val="lt1"/>
              </a:buClr>
              <a:buSzPts val="2800"/>
              <a:buNone/>
            </a:pPr>
            <a:r>
              <a:rPr lang="en-AU">
                <a:highlight>
                  <a:srgbClr val="000000"/>
                </a:highlight>
              </a:rPr>
              <a:t>“Lord,” Ananias answered, “I have heard many reports about this man and all the harm he has done to your holy people in Jerusalem. And he has come here with authority from the chief priests to arrest all who call on your name.”</a:t>
            </a:r>
            <a:endParaRPr>
              <a:highlight>
                <a:srgbClr val="000000"/>
              </a:highlight>
            </a:endParaRPr>
          </a:p>
          <a:p>
            <a:pPr marL="228600" lvl="0" indent="-50800" algn="l" rtl="0">
              <a:lnSpc>
                <a:spcPct val="125000"/>
              </a:lnSpc>
              <a:spcBef>
                <a:spcPts val="0"/>
              </a:spcBef>
              <a:spcAft>
                <a:spcPts val="0"/>
              </a:spcAft>
              <a:buClr>
                <a:schemeClr val="lt1"/>
              </a:buClr>
              <a:buSzPts val="2800"/>
              <a:buNone/>
            </a:pPr>
            <a:r>
              <a:rPr lang="en-AU"/>
              <a:t>But the Lord said to Ananias, “Go! This man is my chosen instrument to carry my name before the Gentiles and their kings and before the people of Israel. I will show him how much he must suffer for my name.”</a:t>
            </a:r>
            <a:endParaRPr/>
          </a:p>
          <a:p>
            <a:pPr marL="228600" lvl="0" indent="-50800" algn="l" rtl="0">
              <a:lnSpc>
                <a:spcPct val="125000"/>
              </a:lnSpc>
              <a:spcBef>
                <a:spcPts val="0"/>
              </a:spcBef>
              <a:spcAft>
                <a:spcPts val="0"/>
              </a:spcAft>
              <a:buClr>
                <a:schemeClr val="lt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0f4b3299b_0_13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9:17-19</a:t>
            </a:r>
            <a:endParaRPr/>
          </a:p>
        </p:txBody>
      </p:sp>
      <p:sp>
        <p:nvSpPr>
          <p:cNvPr id="168" name="Google Shape;168;g110f4b3299b_0_131"/>
          <p:cNvSpPr txBox="1">
            <a:spLocks noGrp="1"/>
          </p:cNvSpPr>
          <p:nvPr>
            <p:ph type="body" idx="1"/>
          </p:nvPr>
        </p:nvSpPr>
        <p:spPr>
          <a:xfrm>
            <a:off x="762000" y="2286000"/>
            <a:ext cx="10668000" cy="3818100"/>
          </a:xfrm>
          <a:prstGeom prst="rect">
            <a:avLst/>
          </a:prstGeom>
          <a:noFill/>
          <a:ln>
            <a:noFill/>
          </a:ln>
        </p:spPr>
        <p:txBody>
          <a:bodyPr spcFirstLastPara="1" wrap="square" lIns="91425" tIns="45700" rIns="91425" bIns="45700" anchor="t" anchorCtr="0">
            <a:normAutofit/>
          </a:bodyPr>
          <a:lstStyle/>
          <a:p>
            <a:pPr marL="228600" lvl="0" indent="-50800" algn="l" rtl="0">
              <a:spcBef>
                <a:spcPts val="0"/>
              </a:spcBef>
              <a:spcAft>
                <a:spcPts val="0"/>
              </a:spcAft>
              <a:buClr>
                <a:schemeClr val="lt1"/>
              </a:buClr>
              <a:buSzPts val="2800"/>
              <a:buNone/>
            </a:pPr>
            <a:r>
              <a:rPr lang="en-AU"/>
              <a:t>Then Ananias went to the house and entered it. Placing his hands on Saul, he said, “Brother Saul, the Lord - Jesus, who appeared to you on the road as you were coming here -  has sent me </a:t>
            </a:r>
            <a:r>
              <a:rPr lang="en-AU">
                <a:highlight>
                  <a:srgbClr val="000000"/>
                </a:highlight>
              </a:rPr>
              <a:t>so that you may see again and be filled with the Holy Spirit.</a:t>
            </a:r>
            <a:r>
              <a:rPr lang="en-AU"/>
              <a:t>” Immediately, something like scales fell from Saul’s eyes, and he could see again. </a:t>
            </a:r>
            <a:r>
              <a:rPr lang="en-AU">
                <a:highlight>
                  <a:srgbClr val="000000"/>
                </a:highlight>
              </a:rPr>
              <a:t>He got up and was baptized, and after taking some food, he regained his strength.</a:t>
            </a:r>
            <a:endParaRPr>
              <a:highlight>
                <a:srgbClr val="000000"/>
              </a:highlight>
            </a:endParaRPr>
          </a:p>
          <a:p>
            <a:pPr marL="228600" lvl="0" indent="-50800" algn="l" rtl="0">
              <a:lnSpc>
                <a:spcPct val="125000"/>
              </a:lnSpc>
              <a:spcBef>
                <a:spcPts val="0"/>
              </a:spcBef>
              <a:spcAft>
                <a:spcPts val="0"/>
              </a:spcAft>
              <a:buClr>
                <a:schemeClr val="lt1"/>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0f4b3299b_0_150"/>
          <p:cNvSpPr txBox="1">
            <a:spLocks noGrp="1"/>
          </p:cNvSpPr>
          <p:nvPr>
            <p:ph type="title"/>
          </p:nvPr>
        </p:nvSpPr>
        <p:spPr>
          <a:xfrm>
            <a:off x="762000" y="45505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Challenges and Consequences</a:t>
            </a:r>
            <a:endParaRPr/>
          </a:p>
        </p:txBody>
      </p:sp>
      <p:sp>
        <p:nvSpPr>
          <p:cNvPr id="174" name="Google Shape;174;g110f4b3299b_0_150"/>
          <p:cNvSpPr txBox="1">
            <a:spLocks noGrp="1"/>
          </p:cNvSpPr>
          <p:nvPr>
            <p:ph type="body" idx="1"/>
          </p:nvPr>
        </p:nvSpPr>
        <p:spPr>
          <a:xfrm>
            <a:off x="762000" y="2064325"/>
            <a:ext cx="10668000" cy="4151400"/>
          </a:xfrm>
          <a:prstGeom prst="rect">
            <a:avLst/>
          </a:prstGeom>
          <a:noFill/>
          <a:ln>
            <a:noFill/>
          </a:ln>
        </p:spPr>
        <p:txBody>
          <a:bodyPr spcFirstLastPara="1" wrap="square" lIns="91425" tIns="45700" rIns="91425" bIns="45700" anchor="t" anchorCtr="0">
            <a:noAutofit/>
          </a:bodyPr>
          <a:lstStyle/>
          <a:p>
            <a:pPr marL="457200" lvl="0" indent="-406400" algn="l" rtl="0">
              <a:lnSpc>
                <a:spcPct val="125000"/>
              </a:lnSpc>
              <a:spcBef>
                <a:spcPts val="0"/>
              </a:spcBef>
              <a:spcAft>
                <a:spcPts val="0"/>
              </a:spcAft>
              <a:buSzPts val="2800"/>
              <a:buChar char="●"/>
            </a:pPr>
            <a:r>
              <a:rPr lang="en-AU"/>
              <a:t>Saul was a significant challenge to the early church</a:t>
            </a:r>
            <a:endParaRPr/>
          </a:p>
          <a:p>
            <a:pPr marL="457200" lvl="0" indent="-406400" algn="l" rtl="0">
              <a:lnSpc>
                <a:spcPct val="125000"/>
              </a:lnSpc>
              <a:spcBef>
                <a:spcPts val="0"/>
              </a:spcBef>
              <a:spcAft>
                <a:spcPts val="0"/>
              </a:spcAft>
              <a:buSzPts val="2800"/>
              <a:buChar char="●"/>
            </a:pPr>
            <a:r>
              <a:rPr lang="en-AU"/>
              <a:t>He suffered the consequence of people not trusting his transformation was legitimate.</a:t>
            </a:r>
            <a:endParaRPr/>
          </a:p>
          <a:p>
            <a:pPr marL="457200" lvl="0" indent="-406400" algn="l" rtl="0">
              <a:lnSpc>
                <a:spcPct val="125000"/>
              </a:lnSpc>
              <a:spcBef>
                <a:spcPts val="0"/>
              </a:spcBef>
              <a:spcAft>
                <a:spcPts val="0"/>
              </a:spcAft>
              <a:buSzPts val="2800"/>
              <a:buChar char="●"/>
            </a:pPr>
            <a:r>
              <a:rPr lang="en-AU"/>
              <a:t>Would have been easy for Saul to be consumed by guilt</a:t>
            </a:r>
            <a:endParaRPr/>
          </a:p>
          <a:p>
            <a:pPr marL="457200" lvl="0" indent="-406400" algn="l" rtl="0">
              <a:lnSpc>
                <a:spcPct val="125000"/>
              </a:lnSpc>
              <a:spcBef>
                <a:spcPts val="0"/>
              </a:spcBef>
              <a:spcAft>
                <a:spcPts val="0"/>
              </a:spcAft>
              <a:buSzPts val="2800"/>
              <a:buChar char="●"/>
            </a:pPr>
            <a:r>
              <a:rPr lang="en-AU"/>
              <a:t>Saul understood the transforming power of the Holy Spirit.</a:t>
            </a:r>
            <a:endParaRPr/>
          </a:p>
          <a:p>
            <a:pPr marL="457200" lvl="0" indent="-406400" algn="l" rtl="0">
              <a:lnSpc>
                <a:spcPct val="125000"/>
              </a:lnSpc>
              <a:spcBef>
                <a:spcPts val="0"/>
              </a:spcBef>
              <a:spcAft>
                <a:spcPts val="0"/>
              </a:spcAft>
              <a:buSzPts val="2800"/>
              <a:buChar char="●"/>
            </a:pPr>
            <a:r>
              <a:rPr lang="en-AU"/>
              <a:t>2 Corinthians 5:17 “Therefore if anyone is in Christ, he is a new creation; the old has gone, the new has come.”</a:t>
            </a:r>
            <a:endParaRPr/>
          </a:p>
          <a:p>
            <a:pPr marL="457200" lvl="0" indent="-406400" algn="l" rtl="0">
              <a:lnSpc>
                <a:spcPct val="125000"/>
              </a:lnSpc>
              <a:spcBef>
                <a:spcPts val="0"/>
              </a:spcBef>
              <a:spcAft>
                <a:spcPts val="0"/>
              </a:spcAft>
              <a:buSzPts val="2800"/>
              <a:buChar char="●"/>
            </a:pPr>
            <a:r>
              <a:rPr lang="en-AU"/>
              <a:t>Ministry to Gentiles - Roman name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1000"/>
                                        <p:tgtEl>
                                          <p:spTgt spid="1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10f4b3299b_0_136"/>
          <p:cNvSpPr txBox="1">
            <a:spLocks noGrp="1"/>
          </p:cNvSpPr>
          <p:nvPr>
            <p:ph type="title"/>
          </p:nvPr>
        </p:nvSpPr>
        <p:spPr>
          <a:xfrm>
            <a:off x="762000" y="413675"/>
            <a:ext cx="10668000" cy="89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How good is good enough?</a:t>
            </a:r>
            <a:endParaRPr/>
          </a:p>
        </p:txBody>
      </p:sp>
      <p:sp>
        <p:nvSpPr>
          <p:cNvPr id="180" name="Google Shape;180;g110f4b3299b_0_136"/>
          <p:cNvSpPr txBox="1">
            <a:spLocks noGrp="1"/>
          </p:cNvSpPr>
          <p:nvPr>
            <p:ph type="body" idx="1"/>
          </p:nvPr>
        </p:nvSpPr>
        <p:spPr>
          <a:xfrm>
            <a:off x="762000" y="1505675"/>
            <a:ext cx="10668000" cy="5125500"/>
          </a:xfrm>
          <a:prstGeom prst="rect">
            <a:avLst/>
          </a:prstGeom>
          <a:noFill/>
          <a:ln>
            <a:noFill/>
          </a:ln>
        </p:spPr>
        <p:txBody>
          <a:bodyPr spcFirstLastPara="1" wrap="square" lIns="91425" tIns="45700" rIns="91425" bIns="45700" anchor="t" anchorCtr="0">
            <a:normAutofit/>
          </a:bodyPr>
          <a:lstStyle/>
          <a:p>
            <a:pPr marL="228600" lvl="0" indent="-50800" algn="l" rtl="0">
              <a:lnSpc>
                <a:spcPct val="125000"/>
              </a:lnSpc>
              <a:spcBef>
                <a:spcPts val="0"/>
              </a:spcBef>
              <a:spcAft>
                <a:spcPts val="0"/>
              </a:spcAft>
              <a:buClr>
                <a:schemeClr val="lt1"/>
              </a:buClr>
              <a:buSzPts val="2800"/>
              <a:buNone/>
            </a:pPr>
            <a:r>
              <a:rPr lang="en-AU"/>
              <a:t>Romans 3:21-25</a:t>
            </a:r>
            <a:endParaRPr/>
          </a:p>
          <a:p>
            <a:pPr marL="228600" lvl="0" indent="-50800" algn="l" rtl="0">
              <a:lnSpc>
                <a:spcPct val="125000"/>
              </a:lnSpc>
              <a:spcBef>
                <a:spcPts val="0"/>
              </a:spcBef>
              <a:spcAft>
                <a:spcPts val="0"/>
              </a:spcAft>
              <a:buClr>
                <a:schemeClr val="lt1"/>
              </a:buClr>
              <a:buSzPts val="2800"/>
              <a:buNone/>
            </a:pPr>
            <a:r>
              <a:rPr lang="en-AU"/>
              <a:t>But now apart from the law the righteousness of God has been made known, to which the Law and the Prophets testify. This righteousness is given through faith in Jesus Christ to all who believe. There is no difference between Jew and Gentile, for all have sinned and fall short of the glory of God, and all are justified freely by his grace through the redemption that came by Christ Jesus. God presented Christ as a sacrifice of atonement, through the shedding of his blood - to be be received by faith.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0f4b3299b_0_141"/>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endParaRPr/>
          </a:p>
        </p:txBody>
      </p:sp>
      <p:sp>
        <p:nvSpPr>
          <p:cNvPr id="186" name="Google Shape;186;g110f4b3299b_0_141"/>
          <p:cNvSpPr txBox="1">
            <a:spLocks noGrp="1"/>
          </p:cNvSpPr>
          <p:nvPr>
            <p:ph type="body" idx="1"/>
          </p:nvPr>
        </p:nvSpPr>
        <p:spPr>
          <a:xfrm>
            <a:off x="762000" y="2286000"/>
            <a:ext cx="10668000" cy="3818100"/>
          </a:xfrm>
          <a:prstGeom prst="rect">
            <a:avLst/>
          </a:prstGeom>
          <a:noFill/>
          <a:ln>
            <a:noFill/>
          </a:ln>
        </p:spPr>
        <p:txBody>
          <a:bodyPr spcFirstLastPara="1" wrap="square" lIns="91425" tIns="45700" rIns="91425" bIns="45700" anchor="t" anchorCtr="0">
            <a:normAutofit/>
          </a:bodyPr>
          <a:lstStyle/>
          <a:p>
            <a:pPr marL="228600" lvl="0" indent="-50800" algn="l" rtl="0">
              <a:lnSpc>
                <a:spcPct val="125000"/>
              </a:lnSpc>
              <a:spcBef>
                <a:spcPts val="0"/>
              </a:spcBef>
              <a:spcAft>
                <a:spcPts val="0"/>
              </a:spcAft>
              <a:buClr>
                <a:schemeClr val="lt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9:1-19</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 am Jesus, whom you are persecuting," he replied. "Now get up and go into the city, and you will be told what you must do."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men traveling with Saul stood there speechless; they heard the sound but did not see anyone.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Saul got up from the ground, but when he opened his eyes he could see nothing. So they led him by the hand into Damascus.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For three days he was blind, and did not eat or drink anything.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In Damascus there was a disciple named Ananias. The Lord called to him in a vision, "Ananias!" "Yes, Lord," he answered.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297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9:1-19</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40318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 Lord told him, "Go to the house of Judas on Straight Street and ask for a man from Tarsus named Saul, for he is praying.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In a vision he has seen a man named Ananias come and place his hands on him to restore his sight."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"Lord," Ananias answered, "I have heard many reports about this man and all the harm he has done to your saints in Jerusalem.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he has come here with authority from the chief priests to arrest all who call on your name."</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452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9:1-19</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the Lord said to Ananias, "Go! This man is my chosen instrument to carry my name before the Gentiles and their kings and before the people of Israel.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 will show him how much he must suffer for my name."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Then Ananias went to the house and entered it. Placing his hands on Saul, he said, "Brother Saul, the Lord--Jesus, who appeared to you on the road as you were coming here--has sent me so that you may see again and be filled with the Holy Spirit."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Immediately, something like scales fell from Saul's eyes, and he could see again. He got up and was baptized,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and after taking some food, he regained his strength.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827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6"/>
        <p:cNvGrpSpPr/>
        <p:nvPr/>
      </p:nvGrpSpPr>
      <p:grpSpPr>
        <a:xfrm>
          <a:off x="0" y="0"/>
          <a:ext cx="0" cy="0"/>
          <a:chOff x="0" y="0"/>
          <a:chExt cx="0" cy="0"/>
        </a:xfrm>
      </p:grpSpPr>
      <p:sp>
        <p:nvSpPr>
          <p:cNvPr id="87" name="Google Shape;87;g110f4b3299b_0_33"/>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88" name="Google Shape;88;g110f4b3299b_0_33"/>
          <p:cNvSpPr txBox="1">
            <a:spLocks noGrp="1"/>
          </p:cNvSpPr>
          <p:nvPr>
            <p:ph type="ctrTitle"/>
          </p:nvPr>
        </p:nvSpPr>
        <p:spPr>
          <a:xfrm>
            <a:off x="6214668" y="367740"/>
            <a:ext cx="5152200" cy="176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Arial"/>
              <a:buNone/>
            </a:pPr>
            <a:r>
              <a:rPr lang="en-AU" sz="5400"/>
              <a:t>Life in the </a:t>
            </a:r>
            <a:br>
              <a:rPr lang="en-AU" sz="5400"/>
            </a:br>
            <a:r>
              <a:rPr lang="en-AU" sz="5400"/>
              <a:t>Early Church</a:t>
            </a:r>
            <a:endParaRPr/>
          </a:p>
        </p:txBody>
      </p:sp>
      <p:sp>
        <p:nvSpPr>
          <p:cNvPr id="89" name="Google Shape;89;g110f4b3299b_0_33"/>
          <p:cNvSpPr txBox="1">
            <a:spLocks noGrp="1"/>
          </p:cNvSpPr>
          <p:nvPr>
            <p:ph type="subTitle" idx="1"/>
          </p:nvPr>
        </p:nvSpPr>
        <p:spPr>
          <a:xfrm>
            <a:off x="6441437" y="2419607"/>
            <a:ext cx="4446900" cy="13671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5000"/>
              </a:lnSpc>
              <a:spcBef>
                <a:spcPts val="0"/>
              </a:spcBef>
              <a:spcAft>
                <a:spcPts val="0"/>
              </a:spcAft>
              <a:buClr>
                <a:schemeClr val="lt1"/>
              </a:buClr>
              <a:buSzPts val="3600"/>
              <a:buNone/>
            </a:pPr>
            <a:r>
              <a:rPr lang="en-AU" sz="3600"/>
              <a:t>Challenges and Consequences</a:t>
            </a:r>
            <a:endParaRPr/>
          </a:p>
        </p:txBody>
      </p:sp>
      <p:pic>
        <p:nvPicPr>
          <p:cNvPr id="90" name="Google Shape;90;g110f4b3299b_0_33" descr="Plant sprouting from the earth"/>
          <p:cNvPicPr preferRelativeResize="0"/>
          <p:nvPr/>
        </p:nvPicPr>
        <p:blipFill rotWithShape="1">
          <a:blip r:embed="rId3">
            <a:alphaModFix/>
          </a:blip>
          <a:srcRect l="25667" r="12558"/>
          <a:stretch/>
        </p:blipFill>
        <p:spPr>
          <a:xfrm>
            <a:off x="2" y="10"/>
            <a:ext cx="5578823" cy="6028256"/>
          </a:xfrm>
          <a:custGeom>
            <a:avLst/>
            <a:gdLst/>
            <a:ahLst/>
            <a:cxnLst/>
            <a:rect l="l" t="t" r="r" b="b"/>
            <a:pathLst>
              <a:path w="5578823" h="6028256" extrusionOk="0">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ln>
            <a:noFill/>
          </a:ln>
        </p:spPr>
      </p:pic>
      <p:sp>
        <p:nvSpPr>
          <p:cNvPr id="91" name="Google Shape;91;g110f4b3299b_0_33"/>
          <p:cNvSpPr/>
          <p:nvPr/>
        </p:nvSpPr>
        <p:spPr>
          <a:xfrm>
            <a:off x="-1" y="0"/>
            <a:ext cx="5704117" cy="6096000"/>
          </a:xfrm>
          <a:custGeom>
            <a:avLst/>
            <a:gdLst/>
            <a:ahLst/>
            <a:cxnLst/>
            <a:rect l="l" t="t" r="r" b="b"/>
            <a:pathLst>
              <a:path w="5704117" h="6096000" extrusionOk="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cap="flat" cmpd="sng">
            <a:solidFill>
              <a:srgbClr val="82D6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venir"/>
              <a:ea typeface="Avenir"/>
              <a:cs typeface="Avenir"/>
              <a:sym typeface="Avenir"/>
            </a:endParaRPr>
          </a:p>
        </p:txBody>
      </p:sp>
      <p:sp>
        <p:nvSpPr>
          <p:cNvPr id="92" name="Google Shape;92;g110f4b3299b_0_33"/>
          <p:cNvSpPr txBox="1"/>
          <p:nvPr/>
        </p:nvSpPr>
        <p:spPr>
          <a:xfrm>
            <a:off x="5538609" y="4077854"/>
            <a:ext cx="6252600" cy="24714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25000"/>
              </a:lnSpc>
              <a:spcBef>
                <a:spcPts val="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9 Jan - Kay Brown – Intro to Acts </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16 Jan - Woody Baker – Peter &amp; John</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23 Jan - Ian Graham – Stephen</a:t>
            </a:r>
            <a:endParaRPr/>
          </a:p>
          <a:p>
            <a:pPr marL="0" marR="0" lvl="0" indent="0" algn="ctr" rtl="0">
              <a:lnSpc>
                <a:spcPct val="125000"/>
              </a:lnSpc>
              <a:spcBef>
                <a:spcPts val="1000"/>
              </a:spcBef>
              <a:spcAft>
                <a:spcPts val="0"/>
              </a:spcAft>
              <a:buClr>
                <a:schemeClr val="lt1"/>
              </a:buClr>
              <a:buSzPts val="2800"/>
              <a:buFont typeface="Arial"/>
              <a:buNone/>
            </a:pPr>
            <a:r>
              <a:rPr lang="en-AU" sz="2800" b="0" u="none">
                <a:solidFill>
                  <a:schemeClr val="lt1"/>
                </a:solidFill>
                <a:latin typeface="Avenir"/>
                <a:ea typeface="Avenir"/>
                <a:cs typeface="Avenir"/>
                <a:sym typeface="Avenir"/>
              </a:rPr>
              <a:t>30 Jan - Sue de Pyle – Saul/Paul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6"/>
        <p:cNvGrpSpPr/>
        <p:nvPr/>
      </p:nvGrpSpPr>
      <p:grpSpPr>
        <a:xfrm>
          <a:off x="0" y="0"/>
          <a:ext cx="0" cy="0"/>
          <a:chOff x="0" y="0"/>
          <a:chExt cx="0" cy="0"/>
        </a:xfrm>
      </p:grpSpPr>
      <p:sp>
        <p:nvSpPr>
          <p:cNvPr id="97" name="Google Shape;97;p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98" name="Google Shape;98;p5"/>
          <p:cNvSpPr txBox="1">
            <a:spLocks noGrp="1"/>
          </p:cNvSpPr>
          <p:nvPr>
            <p:ph type="ctrTitle"/>
          </p:nvPr>
        </p:nvSpPr>
        <p:spPr>
          <a:xfrm>
            <a:off x="6487882" y="564292"/>
            <a:ext cx="5152200" cy="2195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en-AU" sz="6600"/>
              <a:t>Life in the Early Church</a:t>
            </a:r>
            <a:endParaRPr/>
          </a:p>
        </p:txBody>
      </p:sp>
      <p:sp>
        <p:nvSpPr>
          <p:cNvPr id="99" name="Google Shape;99;p5"/>
          <p:cNvSpPr txBox="1">
            <a:spLocks noGrp="1"/>
          </p:cNvSpPr>
          <p:nvPr>
            <p:ph type="subTitle" idx="1"/>
          </p:nvPr>
        </p:nvSpPr>
        <p:spPr>
          <a:xfrm>
            <a:off x="6487882" y="3163330"/>
            <a:ext cx="5152200" cy="1524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25000"/>
              </a:lnSpc>
              <a:spcBef>
                <a:spcPts val="0"/>
              </a:spcBef>
              <a:spcAft>
                <a:spcPts val="0"/>
              </a:spcAft>
              <a:buClr>
                <a:schemeClr val="lt1"/>
              </a:buClr>
              <a:buSzPts val="4000"/>
              <a:buNone/>
            </a:pPr>
            <a:r>
              <a:rPr lang="en-AU" sz="4000"/>
              <a:t>Challenges and Consequences</a:t>
            </a:r>
            <a:endParaRPr/>
          </a:p>
        </p:txBody>
      </p:sp>
      <p:pic>
        <p:nvPicPr>
          <p:cNvPr id="100" name="Google Shape;100;p5" descr="Plant sprouting from the earth"/>
          <p:cNvPicPr preferRelativeResize="0"/>
          <p:nvPr/>
        </p:nvPicPr>
        <p:blipFill rotWithShape="1">
          <a:blip r:embed="rId3">
            <a:alphaModFix/>
          </a:blip>
          <a:srcRect l="25667" r="12558"/>
          <a:stretch/>
        </p:blipFill>
        <p:spPr>
          <a:xfrm>
            <a:off x="2" y="10"/>
            <a:ext cx="5578823" cy="6028256"/>
          </a:xfrm>
          <a:custGeom>
            <a:avLst/>
            <a:gdLst/>
            <a:ahLst/>
            <a:cxnLst/>
            <a:rect l="l" t="t" r="r" b="b"/>
            <a:pathLst>
              <a:path w="5578823" h="6028256" extrusionOk="0">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ln>
            <a:noFill/>
          </a:ln>
        </p:spPr>
      </p:pic>
      <p:sp>
        <p:nvSpPr>
          <p:cNvPr id="101" name="Google Shape;101;p5"/>
          <p:cNvSpPr/>
          <p:nvPr/>
        </p:nvSpPr>
        <p:spPr>
          <a:xfrm>
            <a:off x="-1" y="0"/>
            <a:ext cx="5704117" cy="6096000"/>
          </a:xfrm>
          <a:custGeom>
            <a:avLst/>
            <a:gdLst/>
            <a:ahLst/>
            <a:cxnLst/>
            <a:rect l="l" t="t" r="r" b="b"/>
            <a:pathLst>
              <a:path w="5704117" h="6096000" extrusionOk="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cap="flat" cmpd="sng">
            <a:solidFill>
              <a:srgbClr val="82D6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venir"/>
              <a:ea typeface="Avenir"/>
              <a:cs typeface="Avenir"/>
              <a:sym typeface="Avenir"/>
            </a:endParaRPr>
          </a:p>
        </p:txBody>
      </p:sp>
      <p:sp>
        <p:nvSpPr>
          <p:cNvPr id="102" name="Google Shape;102;p5"/>
          <p:cNvSpPr txBox="1"/>
          <p:nvPr/>
        </p:nvSpPr>
        <p:spPr>
          <a:xfrm>
            <a:off x="6487882" y="5304028"/>
            <a:ext cx="5152200" cy="937200"/>
          </a:xfrm>
          <a:prstGeom prst="rect">
            <a:avLst/>
          </a:prstGeom>
          <a:noFill/>
          <a:ln>
            <a:noFill/>
          </a:ln>
        </p:spPr>
        <p:txBody>
          <a:bodyPr spcFirstLastPara="1" wrap="square" lIns="91425" tIns="45700" rIns="91425" bIns="45700" anchor="t" anchorCtr="0">
            <a:normAutofit/>
          </a:bodyPr>
          <a:lstStyle/>
          <a:p>
            <a:pPr marL="0" marR="0" lvl="0" indent="0" algn="ctr" rtl="0">
              <a:lnSpc>
                <a:spcPct val="125000"/>
              </a:lnSpc>
              <a:spcBef>
                <a:spcPts val="0"/>
              </a:spcBef>
              <a:spcAft>
                <a:spcPts val="0"/>
              </a:spcAft>
              <a:buClr>
                <a:schemeClr val="lt1"/>
              </a:buClr>
              <a:buSzPts val="2800"/>
              <a:buFont typeface="Arial"/>
              <a:buNone/>
            </a:pPr>
            <a:r>
              <a:rPr lang="en-AU" sz="2800" b="0" i="0" u="none" strike="noStrike" cap="none">
                <a:solidFill>
                  <a:schemeClr val="lt1"/>
                </a:solidFill>
                <a:latin typeface="Avenir"/>
                <a:ea typeface="Avenir"/>
                <a:cs typeface="Avenir"/>
                <a:sym typeface="Avenir"/>
              </a:rPr>
              <a:t>Sue de Pyle – Saul/Paul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What’s in a name?</a:t>
            </a:r>
            <a:endParaRPr/>
          </a:p>
        </p:txBody>
      </p:sp>
      <p:sp>
        <p:nvSpPr>
          <p:cNvPr id="108" name="Google Shape;108;p6"/>
          <p:cNvSpPr txBox="1">
            <a:spLocks noGrp="1"/>
          </p:cNvSpPr>
          <p:nvPr>
            <p:ph type="body" idx="1"/>
          </p:nvPr>
        </p:nvSpPr>
        <p:spPr>
          <a:xfrm>
            <a:off x="981300" y="2635600"/>
            <a:ext cx="10448700" cy="3818100"/>
          </a:xfrm>
          <a:prstGeom prst="rect">
            <a:avLst/>
          </a:prstGeom>
          <a:noFill/>
          <a:ln>
            <a:noFill/>
          </a:ln>
        </p:spPr>
        <p:txBody>
          <a:bodyPr spcFirstLastPara="1" wrap="square" lIns="91425" tIns="45700" rIns="91425" bIns="45700" anchor="t" anchorCtr="0">
            <a:normAutofit/>
          </a:bodyPr>
          <a:lstStyle/>
          <a:p>
            <a:pPr marL="457200" lvl="0" indent="-342900" algn="l" rtl="0">
              <a:lnSpc>
                <a:spcPct val="125000"/>
              </a:lnSpc>
              <a:spcBef>
                <a:spcPts val="0"/>
              </a:spcBef>
              <a:spcAft>
                <a:spcPts val="0"/>
              </a:spcAft>
              <a:buSzPts val="1800"/>
              <a:buChar char="●"/>
            </a:pPr>
            <a:r>
              <a:rPr lang="en-AU"/>
              <a:t>Abram - Abraham, Sarai - Sarah</a:t>
            </a:r>
            <a:endParaRPr/>
          </a:p>
          <a:p>
            <a:pPr marL="457200" lvl="0" indent="-342900" algn="l" rtl="0">
              <a:lnSpc>
                <a:spcPct val="125000"/>
              </a:lnSpc>
              <a:spcBef>
                <a:spcPts val="0"/>
              </a:spcBef>
              <a:spcAft>
                <a:spcPts val="0"/>
              </a:spcAft>
              <a:buSzPts val="1800"/>
              <a:buChar char="●"/>
            </a:pPr>
            <a:r>
              <a:rPr lang="en-AU"/>
              <a:t>Saul - Hebrew name</a:t>
            </a:r>
            <a:endParaRPr/>
          </a:p>
          <a:p>
            <a:pPr marL="457200" lvl="0" indent="-342900" algn="l" rtl="0">
              <a:lnSpc>
                <a:spcPct val="125000"/>
              </a:lnSpc>
              <a:spcBef>
                <a:spcPts val="0"/>
              </a:spcBef>
              <a:spcAft>
                <a:spcPts val="0"/>
              </a:spcAft>
              <a:buSzPts val="1800"/>
              <a:buChar char="●"/>
            </a:pPr>
            <a:r>
              <a:rPr lang="en-AU"/>
              <a:t>Paul - Roman name</a:t>
            </a:r>
            <a:endParaRPr/>
          </a:p>
          <a:p>
            <a:pPr marL="457200" lvl="0" indent="0" algn="l" rtl="0">
              <a:lnSpc>
                <a:spcPct val="125000"/>
              </a:lnSpc>
              <a:spcBef>
                <a:spcPts val="0"/>
              </a:spcBef>
              <a:spcAft>
                <a:spcPts val="0"/>
              </a:spcAft>
              <a:buNone/>
            </a:pPr>
            <a:endParaRPr/>
          </a:p>
          <a:p>
            <a:pPr marL="0" lvl="0" indent="0" algn="l" rtl="0">
              <a:lnSpc>
                <a:spcPct val="125000"/>
              </a:lnSpc>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10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10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1000"/>
                                        <p:tgtEl>
                                          <p:spTgt spid="1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0f4b3299b_0_155"/>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Who is this man Saul?</a:t>
            </a:r>
            <a:endParaRPr/>
          </a:p>
        </p:txBody>
      </p:sp>
      <p:sp>
        <p:nvSpPr>
          <p:cNvPr id="114" name="Google Shape;114;g110f4b3299b_0_155"/>
          <p:cNvSpPr txBox="1">
            <a:spLocks noGrp="1"/>
          </p:cNvSpPr>
          <p:nvPr>
            <p:ph type="body" idx="1"/>
          </p:nvPr>
        </p:nvSpPr>
        <p:spPr>
          <a:xfrm>
            <a:off x="467800" y="2286000"/>
            <a:ext cx="6224400" cy="3801000"/>
          </a:xfrm>
          <a:prstGeom prst="rect">
            <a:avLst/>
          </a:prstGeom>
          <a:noFill/>
          <a:ln>
            <a:noFill/>
          </a:ln>
        </p:spPr>
        <p:txBody>
          <a:bodyPr spcFirstLastPara="1" wrap="square" lIns="91425" tIns="45700" rIns="91425" bIns="45700" anchor="t" anchorCtr="0">
            <a:normAutofit/>
          </a:bodyPr>
          <a:lstStyle/>
          <a:p>
            <a:pPr marL="457200" lvl="0" indent="-406400" algn="l" rtl="0">
              <a:lnSpc>
                <a:spcPct val="125000"/>
              </a:lnSpc>
              <a:spcBef>
                <a:spcPts val="0"/>
              </a:spcBef>
              <a:spcAft>
                <a:spcPts val="0"/>
              </a:spcAft>
              <a:buSzPts val="2800"/>
              <a:buChar char="●"/>
            </a:pPr>
            <a:r>
              <a:rPr lang="en-AU"/>
              <a:t>Born in Tarsus (Roman citizenship)</a:t>
            </a:r>
            <a:endParaRPr/>
          </a:p>
          <a:p>
            <a:pPr marL="457200" lvl="0" indent="-406400" algn="l" rtl="0">
              <a:lnSpc>
                <a:spcPct val="125000"/>
              </a:lnSpc>
              <a:spcBef>
                <a:spcPts val="0"/>
              </a:spcBef>
              <a:spcAft>
                <a:spcPts val="0"/>
              </a:spcAft>
              <a:buSzPts val="2800"/>
              <a:buChar char="●"/>
            </a:pPr>
            <a:r>
              <a:rPr lang="en-AU"/>
              <a:t>From a Jewish family</a:t>
            </a:r>
            <a:endParaRPr/>
          </a:p>
          <a:p>
            <a:pPr marL="457200" lvl="0" indent="-406400" algn="l" rtl="0">
              <a:lnSpc>
                <a:spcPct val="125000"/>
              </a:lnSpc>
              <a:spcBef>
                <a:spcPts val="0"/>
              </a:spcBef>
              <a:spcAft>
                <a:spcPts val="0"/>
              </a:spcAft>
              <a:buSzPts val="2800"/>
              <a:buChar char="●"/>
            </a:pPr>
            <a:r>
              <a:rPr lang="en-AU"/>
              <a:t>Studied under Gamaliel</a:t>
            </a:r>
            <a:endParaRPr/>
          </a:p>
          <a:p>
            <a:pPr marL="457200" lvl="0" indent="-406400" algn="l" rtl="0">
              <a:lnSpc>
                <a:spcPct val="125000"/>
              </a:lnSpc>
              <a:spcBef>
                <a:spcPts val="0"/>
              </a:spcBef>
              <a:spcAft>
                <a:spcPts val="0"/>
              </a:spcAft>
              <a:buSzPts val="2800"/>
              <a:buChar char="●"/>
            </a:pPr>
            <a:r>
              <a:rPr lang="en-AU"/>
              <a:t>Pharisee, studied Hebrew Scriptures</a:t>
            </a:r>
            <a:endParaRPr/>
          </a:p>
          <a:p>
            <a:pPr marL="457200" lvl="0" indent="-406400" algn="l" rtl="0">
              <a:lnSpc>
                <a:spcPct val="125000"/>
              </a:lnSpc>
              <a:spcBef>
                <a:spcPts val="0"/>
              </a:spcBef>
              <a:spcAft>
                <a:spcPts val="0"/>
              </a:spcAft>
              <a:buSzPts val="2800"/>
              <a:buChar char="●"/>
            </a:pPr>
            <a:r>
              <a:rPr lang="en-AU"/>
              <a:t>Present at stoning of Stephen</a:t>
            </a:r>
            <a:endParaRPr/>
          </a:p>
          <a:p>
            <a:pPr marL="457200" lvl="0" indent="0" algn="l" rtl="0">
              <a:lnSpc>
                <a:spcPct val="125000"/>
              </a:lnSpc>
              <a:spcBef>
                <a:spcPts val="0"/>
              </a:spcBef>
              <a:spcAft>
                <a:spcPts val="0"/>
              </a:spcAft>
              <a:buNone/>
            </a:pPr>
            <a:endParaRPr/>
          </a:p>
          <a:p>
            <a:pPr marL="0" lvl="0" indent="0" algn="l" rtl="0">
              <a:lnSpc>
                <a:spcPct val="125000"/>
              </a:lnSpc>
              <a:spcBef>
                <a:spcPts val="0"/>
              </a:spcBef>
              <a:spcAft>
                <a:spcPts val="0"/>
              </a:spcAft>
              <a:buNone/>
            </a:pPr>
            <a:endParaRPr/>
          </a:p>
        </p:txBody>
      </p:sp>
      <p:pic>
        <p:nvPicPr>
          <p:cNvPr id="115" name="Google Shape;115;g110f4b3299b_0_155"/>
          <p:cNvPicPr preferRelativeResize="0"/>
          <p:nvPr/>
        </p:nvPicPr>
        <p:blipFill>
          <a:blip r:embed="rId3">
            <a:alphaModFix/>
          </a:blip>
          <a:stretch>
            <a:fillRect/>
          </a:stretch>
        </p:blipFill>
        <p:spPr>
          <a:xfrm>
            <a:off x="6743075" y="296075"/>
            <a:ext cx="5195100" cy="4048562"/>
          </a:xfrm>
          <a:prstGeom prst="rect">
            <a:avLst/>
          </a:prstGeom>
          <a:noFill/>
          <a:ln>
            <a:noFill/>
          </a:ln>
        </p:spPr>
      </p:pic>
      <p:sp>
        <p:nvSpPr>
          <p:cNvPr id="116" name="Google Shape;116;g110f4b3299b_0_155"/>
          <p:cNvSpPr/>
          <p:nvPr/>
        </p:nvSpPr>
        <p:spPr>
          <a:xfrm rot="2320567">
            <a:off x="9903493" y="1315106"/>
            <a:ext cx="329324" cy="862688"/>
          </a:xfrm>
          <a:prstGeom prst="downArrow">
            <a:avLst>
              <a:gd name="adj1" fmla="val 22192"/>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5" end="5"/>
                                            </p:txEl>
                                          </p:spTgt>
                                        </p:tgtEl>
                                        <p:attrNameLst>
                                          <p:attrName>style.visibility</p:attrName>
                                        </p:attrNameLst>
                                      </p:cBhvr>
                                      <p:to>
                                        <p:strVal val="visible"/>
                                      </p:to>
                                    </p:set>
                                    <p:animEffect transition="in" filter="fade">
                                      <p:cBhvr>
                                        <p:cTn id="32" dur="1000"/>
                                        <p:tgtEl>
                                          <p:spTgt spid="1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6" end="6"/>
                                            </p:txEl>
                                          </p:spTgt>
                                        </p:tgtEl>
                                        <p:attrNameLst>
                                          <p:attrName>style.visibility</p:attrName>
                                        </p:attrNameLst>
                                      </p:cBhvr>
                                      <p:to>
                                        <p:strVal val="visible"/>
                                      </p:to>
                                    </p:set>
                                    <p:animEffect transition="in" filter="fade">
                                      <p:cBhvr>
                                        <p:cTn id="37" dur="1000"/>
                                        <p:tgtEl>
                                          <p:spTgt spid="1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0f4b3299b_0_10"/>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AU"/>
              <a:t>Acts 8:1-3</a:t>
            </a:r>
            <a:endParaRPr/>
          </a:p>
        </p:txBody>
      </p:sp>
      <p:sp>
        <p:nvSpPr>
          <p:cNvPr id="122" name="Google Shape;122;g110f4b3299b_0_10"/>
          <p:cNvSpPr txBox="1">
            <a:spLocks noGrp="1"/>
          </p:cNvSpPr>
          <p:nvPr>
            <p:ph type="body" idx="1"/>
          </p:nvPr>
        </p:nvSpPr>
        <p:spPr>
          <a:xfrm>
            <a:off x="762000" y="2286000"/>
            <a:ext cx="10668000" cy="3818100"/>
          </a:xfrm>
          <a:prstGeom prst="rect">
            <a:avLst/>
          </a:prstGeom>
          <a:noFill/>
          <a:ln>
            <a:noFill/>
          </a:ln>
        </p:spPr>
        <p:txBody>
          <a:bodyPr spcFirstLastPara="1" wrap="square" lIns="91425" tIns="45700" rIns="91425" bIns="45700" anchor="t" anchorCtr="0">
            <a:normAutofit/>
          </a:bodyPr>
          <a:lstStyle/>
          <a:p>
            <a:pPr marL="228600" lvl="0" indent="-50800" algn="l" rtl="0">
              <a:lnSpc>
                <a:spcPct val="125000"/>
              </a:lnSpc>
              <a:spcBef>
                <a:spcPts val="0"/>
              </a:spcBef>
              <a:spcAft>
                <a:spcPts val="0"/>
              </a:spcAft>
              <a:buClr>
                <a:schemeClr val="lt1"/>
              </a:buClr>
              <a:buSzPts val="2800"/>
              <a:buNone/>
            </a:pPr>
            <a:r>
              <a:rPr lang="en-AU">
                <a:solidFill>
                  <a:srgbClr val="FFFFFF"/>
                </a:solidFill>
                <a:highlight>
                  <a:srgbClr val="000000"/>
                </a:highlight>
              </a:rPr>
              <a:t>And Saul was there, giving approval to his death</a:t>
            </a:r>
            <a:r>
              <a:rPr lang="en-AU" b="1">
                <a:solidFill>
                  <a:srgbClr val="FFFFFF"/>
                </a:solidFill>
                <a:highlight>
                  <a:srgbClr val="000000"/>
                </a:highlight>
              </a:rPr>
              <a:t>.</a:t>
            </a:r>
            <a:r>
              <a:rPr lang="en-AU">
                <a:solidFill>
                  <a:srgbClr val="FFFFFF"/>
                </a:solidFill>
              </a:rPr>
              <a:t> On that day a great persecution broke out against the church at Jerusalem, and all except the apostles were scattered throughout Judea and Samaria. Godly men buried Stephen and mourned deeply for him. </a:t>
            </a:r>
            <a:r>
              <a:rPr lang="en-AU">
                <a:solidFill>
                  <a:srgbClr val="FFFFFF"/>
                </a:solidFill>
                <a:highlight>
                  <a:srgbClr val="000000"/>
                </a:highlight>
              </a:rPr>
              <a:t>But Saul began to destroy the church. Going from house to house, he dragged off men and women and put them in prison.</a:t>
            </a:r>
            <a:endParaRPr>
              <a:solidFill>
                <a:srgbClr val="FFFFFF"/>
              </a:solidFill>
              <a:highlight>
                <a:srgbClr val="000000"/>
              </a:highlight>
            </a:endParaRPr>
          </a:p>
        </p:txBody>
      </p:sp>
    </p:spTree>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323820"/>
      </a:dk2>
      <a:lt2>
        <a:srgbClr val="E8E2E4"/>
      </a:lt2>
      <a:accent1>
        <a:srgbClr val="46B388"/>
      </a:accent1>
      <a:accent2>
        <a:srgbClr val="3BB152"/>
      </a:accent2>
      <a:accent3>
        <a:srgbClr val="5EB246"/>
      </a:accent3>
      <a:accent4>
        <a:srgbClr val="85AF3A"/>
      </a:accent4>
      <a:accent5>
        <a:srgbClr val="A9A342"/>
      </a:accent5>
      <a:accent6>
        <a:srgbClr val="B1793B"/>
      </a:accent6>
      <a:hlink>
        <a:srgbClr val="7E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Widescreen</PresentationFormat>
  <Paragraphs>68</Paragraphs>
  <Slides>19</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Avenir</vt:lpstr>
      <vt:lpstr>Corbel</vt:lpstr>
      <vt:lpstr>PebbleVTI</vt:lpstr>
      <vt:lpstr>Depth</vt:lpstr>
      <vt:lpstr>Acts 9:1-19</vt:lpstr>
      <vt:lpstr>Acts 9:1-19</vt:lpstr>
      <vt:lpstr>Acts 9:1-19</vt:lpstr>
      <vt:lpstr>Acts 9:1-19</vt:lpstr>
      <vt:lpstr>Life in the  Early Church</vt:lpstr>
      <vt:lpstr>Life in the Early Church</vt:lpstr>
      <vt:lpstr>What’s in a name?</vt:lpstr>
      <vt:lpstr>Who is this man Saul?</vt:lpstr>
      <vt:lpstr>Acts 8:1-3</vt:lpstr>
      <vt:lpstr>Acts 9:1-2</vt:lpstr>
      <vt:lpstr>Who is this man Saul?</vt:lpstr>
      <vt:lpstr>Why Damascus?</vt:lpstr>
      <vt:lpstr>Acts 9:3-9</vt:lpstr>
      <vt:lpstr>Acts 9:10-12</vt:lpstr>
      <vt:lpstr>Acts 9:12-16</vt:lpstr>
      <vt:lpstr>Acts 9:17-19</vt:lpstr>
      <vt:lpstr>Challenges and Consequences</vt:lpstr>
      <vt:lpstr>How good is good enough?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9:1-19</dc:title>
  <dc:creator>Sue de Pyle</dc:creator>
  <cp:lastModifiedBy>Streamer</cp:lastModifiedBy>
  <cp:revision>1</cp:revision>
  <dcterms:created xsi:type="dcterms:W3CDTF">2022-01-04T11:32:50Z</dcterms:created>
  <dcterms:modified xsi:type="dcterms:W3CDTF">2022-01-29T22:23:24Z</dcterms:modified>
</cp:coreProperties>
</file>